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64" r:id="rId5"/>
    <p:sldId id="271" r:id="rId6"/>
    <p:sldId id="269" r:id="rId7"/>
    <p:sldId id="259" r:id="rId8"/>
    <p:sldId id="262" r:id="rId9"/>
    <p:sldId id="270" r:id="rId10"/>
    <p:sldId id="272" r:id="rId11"/>
    <p:sldId id="261" r:id="rId12"/>
    <p:sldId id="273" r:id="rId13"/>
    <p:sldId id="263" r:id="rId14"/>
    <p:sldId id="274" r:id="rId15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43207F-A33F-B5AA-1166-B48B9AA8390B}" v="66" dt="2023-04-26T18:59:06.741"/>
    <p1510:client id="{827985DA-9707-B63B-09EA-06FACA7A7D4B}" v="18" dt="2023-04-26T17:13:05.370"/>
    <p1510:client id="{8315C782-B447-74B0-971E-EADEBF6B397B}" v="729" dt="2023-04-26T08:36:54.838"/>
    <p1510:client id="{E6E265FE-59EB-A792-AD2E-EE86A04FA0A6}" v="276" dt="2023-04-26T16:49:36.575"/>
    <p1510:client id="{E7464CEC-8184-57AB-3CF0-540351E4F567}" v="564" dt="2023-04-26T07:56:49.535"/>
    <p1510:client id="{FC11263E-7153-D8E3-3138-B56A1C8DAFEF}" v="422" dt="2023-04-26T15:55:24.0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F2F0-9C7A-9143-88BD-02A21F1E7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1E833-0E59-5047-A24B-9B956C4F1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371EA-B906-D341-9236-A6BEBA35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9DD2-7981-CF40-A244-6BB3170FA65E}" type="datetimeFigureOut">
              <a:rPr lang="en-RU" smtClean="0"/>
              <a:t>04/26/2023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36237-B827-8940-B0F3-835ACB6C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C75BD-9272-0644-B2C8-D01C969E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B421B-E82F-8A4E-B729-CA2FB63F152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872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02B86-C5A4-1149-B600-D482172B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E3F8E1-2E62-2640-AFCD-421398129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AC3B2-718C-5B46-962E-0488E719D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9DD2-7981-CF40-A244-6BB3170FA65E}" type="datetimeFigureOut">
              <a:rPr lang="en-RU" smtClean="0"/>
              <a:t>04/26/2023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A1B75-DFDE-654B-BC80-FEC35AE4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27717-3A6A-0E46-A9E2-1C3BBCE68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B421B-E82F-8A4E-B729-CA2FB63F152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21091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E977A6-1FF4-9F4F-9078-65858A4647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E8D4A-8D5A-C24D-9344-951170D5C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9D1B9-2494-0441-93C4-6EB6021C6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9DD2-7981-CF40-A244-6BB3170FA65E}" type="datetimeFigureOut">
              <a:rPr lang="en-RU" smtClean="0"/>
              <a:t>04/26/2023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75F6A-CEF1-934A-BC07-3997876F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4DF35-5065-554B-9DA5-D6F82A5A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B421B-E82F-8A4E-B729-CA2FB63F152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1979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1820-4C56-7544-8444-3B075B60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FAD0B-C83A-2E46-ADAD-A6B8EBC00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8365F-DD3F-894C-95A8-BBDF3550C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9DD2-7981-CF40-A244-6BB3170FA65E}" type="datetimeFigureOut">
              <a:rPr lang="en-RU" smtClean="0"/>
              <a:t>04/26/2023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A63B1-CD94-9F4F-9E15-A40296A9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691BA-5DEE-8C45-AA51-94D22E97D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B421B-E82F-8A4E-B729-CA2FB63F152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305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93965-D934-DE49-B299-A7D4F9CB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62848-DF4E-1E4B-8B01-0390D1240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05F38-2306-0F41-AC66-62BA7A9BE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9DD2-7981-CF40-A244-6BB3170FA65E}" type="datetimeFigureOut">
              <a:rPr lang="en-RU" smtClean="0"/>
              <a:t>04/26/2023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A9C17-F51B-0449-BAB8-60E94CD4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15912-0735-A046-B474-6117C73A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B421B-E82F-8A4E-B729-CA2FB63F152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2361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161-FDB0-064E-8B2A-EE1D3298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0B734-EA5B-AF44-985A-FC1F5AB5F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88C2F-FE5A-D646-946C-8EF909345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ADCCE-DB4C-E84E-9697-D506B9A91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9DD2-7981-CF40-A244-6BB3170FA65E}" type="datetimeFigureOut">
              <a:rPr lang="en-RU" smtClean="0"/>
              <a:t>04/26/2023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2056B-7B82-1B4C-9E91-ACE3B9FA5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9FAAD-8D50-7E47-8280-7BA6E8B2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B421B-E82F-8A4E-B729-CA2FB63F152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8912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E44A9-9C73-B146-ADD3-23427875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1F99C-E40D-A24D-A846-B700B39E5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D68E6-660D-1649-A648-A908AF296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22F63-8978-024A-A265-E13929C84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6CA858-9C44-9444-B06B-04570C3A25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2ED06A-FB7A-F54C-83E1-454B02077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9DD2-7981-CF40-A244-6BB3170FA65E}" type="datetimeFigureOut">
              <a:rPr lang="en-RU" smtClean="0"/>
              <a:t>04/26/2023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93D827-7F48-D445-9287-36113598C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A3BB4B-61D3-8644-8824-74B8D9A29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B421B-E82F-8A4E-B729-CA2FB63F152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3805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885DB-2381-D84F-B9DC-6D9BE26B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549701-3330-0F41-9FCF-1A95A8B6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9DD2-7981-CF40-A244-6BB3170FA65E}" type="datetimeFigureOut">
              <a:rPr lang="en-RU" smtClean="0"/>
              <a:t>04/26/2023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7287D-834B-CB4C-9B91-B8A6B0A53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F7EFC-77D6-FF42-A8B9-E7839467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B421B-E82F-8A4E-B729-CA2FB63F152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3927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0B71A-F65D-EF4A-A252-C4CABEE69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9DD2-7981-CF40-A244-6BB3170FA65E}" type="datetimeFigureOut">
              <a:rPr lang="en-RU" smtClean="0"/>
              <a:t>04/26/2023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89E0AE-C4E8-704B-85B0-ECC39393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468FF-30D0-8440-85D4-4FA7450B6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B421B-E82F-8A4E-B729-CA2FB63F152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1385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2439-309F-2042-82B6-73A8C2F57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99394-15A5-5C46-911E-1BEA7C91B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0B4E7-6192-104F-ADD0-AFEB93A61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446B0-4513-2548-B4AB-461D0448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9DD2-7981-CF40-A244-6BB3170FA65E}" type="datetimeFigureOut">
              <a:rPr lang="en-RU" smtClean="0"/>
              <a:t>04/26/2023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3527A-9093-E548-BF12-E7DC6FE63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250FC-B29D-3748-8108-424709296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B421B-E82F-8A4E-B729-CA2FB63F152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8011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3094-4F36-8A43-A79E-63C217CC6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DA2F8E-CABE-6148-BA6F-D452FE98C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0F08E-1F3F-2A4F-9ADA-661F682E4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175E4-3F1D-AE48-B406-22153B5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9DD2-7981-CF40-A244-6BB3170FA65E}" type="datetimeFigureOut">
              <a:rPr lang="en-RU" smtClean="0"/>
              <a:t>04/26/2023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FBEB7-3804-4B47-87ED-9147C8153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5D14F-E302-F144-8779-E92530F9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B421B-E82F-8A4E-B729-CA2FB63F152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52345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C47A78-7D1A-BB48-BECE-CD98995F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438FA-5AB8-A14A-AF37-9A86F74B7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1A3F-DF4A-A349-B6B2-A4AE4CC6F1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E9DD2-7981-CF40-A244-6BB3170FA65E}" type="datetimeFigureOut">
              <a:rPr lang="en-RU" smtClean="0"/>
              <a:t>04/26/2023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1C98C-CB28-6347-BC0F-C02F76D463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02EF8-9439-D84B-B72E-5E4D4725E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B421B-E82F-8A4E-B729-CA2FB63F1520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00657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SpinSpinSugar/cpp_programming/tree/main/Semester4/OneAPI_experiments/vad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inSpinSugar/cpp_programming/tree/main/Semester4/OneAPI_experiments/all-pairs-shortest-path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files/sycl/sycl-2020-reference-guide.pdf" TargetMode="External"/><Relationship Id="rId2" Type="http://schemas.openxmlformats.org/officeDocument/2006/relationships/hyperlink" Target="https://registry.khronos.org/SYC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hpcc.unn.ru/?dir=1058" TargetMode="External"/><Relationship Id="rId5" Type="http://schemas.openxmlformats.org/officeDocument/2006/relationships/hyperlink" Target="https://youtu.be/-aE1hD9OWRk" TargetMode="External"/><Relationship Id="rId4" Type="http://schemas.openxmlformats.org/officeDocument/2006/relationships/hyperlink" Target="https://youtu.be/fAVOPJLu2q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cuda-samples/blob/master/Samples/0_Introduction/vectorAdd/vectorAdd.cu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github.com/sschaetz/nvidia-opencl-examples/tree/master/OpenCL/src/oclVectorAd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developer/tools/oneapi/hpc-toolkit-download.html" TargetMode="External"/><Relationship Id="rId2" Type="http://schemas.openxmlformats.org/officeDocument/2006/relationships/hyperlink" Target="https://www.intel.com/content/www/us/en/developer/tools/oneapi/base-toolkit-downloa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813B-D5AE-5D4F-A0D6-630E038374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>
                <a:latin typeface="+mn-lt"/>
                <a:ea typeface="+mn-ea"/>
                <a:cs typeface="Calibri"/>
              </a:rPr>
              <a:t>SYCL &amp; DPC++</a:t>
            </a:r>
            <a:endParaRPr lang="ru-RU" sz="9600">
              <a:latin typeface="+mn-lt"/>
              <a:ea typeface="+mn-ea"/>
              <a:cs typeface="Calibr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28019-0402-8B46-9996-3EB3B34347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>
                <a:cs typeface="Calibri"/>
              </a:rPr>
              <a:t>Введение в современное гетерогенное программирование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6FE7D93-93C9-3256-324B-595B021F3931}"/>
              </a:ext>
            </a:extLst>
          </p:cNvPr>
          <p:cNvSpPr/>
          <p:nvPr/>
        </p:nvSpPr>
        <p:spPr>
          <a:xfrm>
            <a:off x="877373" y="472224"/>
            <a:ext cx="10431887" cy="59135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08009-DD56-025B-FCF2-70CD60751EDB}"/>
              </a:ext>
            </a:extLst>
          </p:cNvPr>
          <p:cNvSpPr txBox="1"/>
          <p:nvPr/>
        </p:nvSpPr>
        <p:spPr>
          <a:xfrm>
            <a:off x="8422164" y="5258618"/>
            <a:ext cx="22479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Семён Зернов</a:t>
            </a:r>
          </a:p>
          <a:p>
            <a:r>
              <a:rPr lang="ru-RU" dirty="0">
                <a:cs typeface="Calibri"/>
              </a:rPr>
              <a:t>Александр Исаенков</a:t>
            </a:r>
          </a:p>
        </p:txBody>
      </p:sp>
    </p:spTree>
    <p:extLst>
      <p:ext uri="{BB962C8B-B14F-4D97-AF65-F5344CB8AC3E}">
        <p14:creationId xmlns:p14="http://schemas.microsoft.com/office/powerpoint/2010/main" val="1435826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B9198A-E7BE-3E3D-CBB6-EF7CFC77E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SYCL</a:t>
            </a:r>
            <a:endParaRPr lang="ru-RU"/>
          </a:p>
        </p:txBody>
      </p:sp>
      <p:pic>
        <p:nvPicPr>
          <p:cNvPr id="5" name="Рисунок 5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BDE32A1E-2BB3-CB3F-1A0E-1829A0A9D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1088" y="1823836"/>
            <a:ext cx="3959513" cy="17219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4B97BC-35F4-EADA-5612-F59239904207}"/>
              </a:ext>
            </a:extLst>
          </p:cNvPr>
          <p:cNvSpPr txBox="1"/>
          <p:nvPr/>
        </p:nvSpPr>
        <p:spPr>
          <a:xfrm>
            <a:off x="837126" y="1709133"/>
            <a:ext cx="657090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>
                <a:cs typeface="Calibri" panose="020F0502020204030204"/>
              </a:rPr>
              <a:t>Открытый стандарт, поддерживающийся </a:t>
            </a:r>
            <a:r>
              <a:rPr lang="ru-RU" sz="2400" err="1">
                <a:cs typeface="Calibri" panose="020F0502020204030204"/>
              </a:rPr>
              <a:t>Khronos</a:t>
            </a:r>
            <a:r>
              <a:rPr lang="ru-RU" sz="2400">
                <a:cs typeface="Calibri" panose="020F0502020204030204"/>
              </a:rPr>
              <a:t>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>
                <a:cs typeface="Calibri" panose="020F0502020204030204"/>
              </a:rPr>
              <a:t>Стандартный C++ 17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>
                <a:cs typeface="Calibri" panose="020F0502020204030204"/>
              </a:rPr>
              <a:t>Высокий уровень абстракции при сохранении производительности </a:t>
            </a:r>
            <a:r>
              <a:rPr lang="ru-RU" sz="2400" err="1">
                <a:cs typeface="Calibri" panose="020F0502020204030204"/>
              </a:rPr>
              <a:t>OpenCL</a:t>
            </a:r>
            <a:endParaRPr lang="ru-RU" sz="2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83176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8E3A-F0B2-0941-A02D-03CBE2E1A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b="1"/>
              <a:t>Hello, World!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A5322-5569-C54B-9A81-F9A25BE37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6369" y="5989794"/>
            <a:ext cx="1018505" cy="5352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>
                <a:cs typeface="Calibri"/>
                <a:hlinkClick r:id="rId2"/>
              </a:rPr>
              <a:t>Code</a:t>
            </a:r>
            <a:endParaRPr lang="en-GB">
              <a:cs typeface="Calibri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C0E65F3-D706-C939-4C6E-714D192599F5}"/>
              </a:ext>
            </a:extLst>
          </p:cNvPr>
          <p:cNvGrpSpPr/>
          <p:nvPr/>
        </p:nvGrpSpPr>
        <p:grpSpPr>
          <a:xfrm>
            <a:off x="833437" y="1697787"/>
            <a:ext cx="10520333" cy="2804622"/>
            <a:chOff x="833437" y="1697787"/>
            <a:chExt cx="10520333" cy="2804622"/>
          </a:xfrm>
        </p:grpSpPr>
        <p:pic>
          <p:nvPicPr>
            <p:cNvPr id="5" name="Рисунок 5" descr="Изображение выглядит как диаграмма&#10;&#10;Автоматически созданное описание">
              <a:extLst>
                <a:ext uri="{FF2B5EF4-FFF2-40B4-BE49-F238E27FC236}">
                  <a16:creationId xmlns:a16="http://schemas.microsoft.com/office/drawing/2014/main" id="{D7F57EBC-3D5D-F4DE-F9D1-B1E809591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5522" y="1697787"/>
              <a:ext cx="6228248" cy="280462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B7D3C0-E366-D664-4632-F23432D201F6}"/>
                </a:ext>
              </a:extLst>
            </p:cNvPr>
            <p:cNvSpPr txBox="1"/>
            <p:nvPr/>
          </p:nvSpPr>
          <p:spPr>
            <a:xfrm>
              <a:off x="833437" y="1698624"/>
              <a:ext cx="3873499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ru-RU" sz="2800">
                  <a:cs typeface="Calibri"/>
                </a:rPr>
                <a:t>Сложим вектора на GPU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304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2875D18-8888-2F3A-3EB9-06FEF8141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50" y="470958"/>
            <a:ext cx="10960099" cy="590708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>
              <a:lnSpc>
                <a:spcPct val="200000"/>
              </a:lnSpc>
              <a:buFont typeface="Arial"/>
              <a:buChar char="•"/>
            </a:pPr>
            <a:r>
              <a:rPr lang="ru-RU" sz="4800">
                <a:cs typeface="Calibri"/>
              </a:rPr>
              <a:t> Гетерогенные вычисления</a:t>
            </a:r>
            <a:endParaRPr lang="ru-RU">
              <a:cs typeface="Calibri" panose="020F0502020204030204"/>
            </a:endParaRPr>
          </a:p>
          <a:p>
            <a:pPr algn="just">
              <a:lnSpc>
                <a:spcPct val="200000"/>
              </a:lnSpc>
              <a:buFont typeface="Arial"/>
              <a:buChar char="•"/>
            </a:pPr>
            <a:r>
              <a:rPr lang="ru-RU" sz="4800">
                <a:cs typeface="Calibri"/>
              </a:rPr>
              <a:t> Классические API</a:t>
            </a:r>
          </a:p>
          <a:p>
            <a:pPr marL="342900" indent="-342900" algn="just">
              <a:lnSpc>
                <a:spcPct val="200000"/>
              </a:lnSpc>
            </a:pPr>
            <a:r>
              <a:rPr lang="ru-RU" sz="4800">
                <a:cs typeface="Calibri"/>
              </a:rPr>
              <a:t> SYCL</a:t>
            </a:r>
          </a:p>
          <a:p>
            <a:pPr marL="342900" indent="-342900" algn="just">
              <a:lnSpc>
                <a:spcPct val="200000"/>
              </a:lnSpc>
              <a:buFont typeface="Wingdings" panose="020B0604020202020204" pitchFamily="34" charset="0"/>
              <a:buChar char="Ø"/>
            </a:pPr>
            <a:r>
              <a:rPr lang="ru-RU" sz="4800">
                <a:cs typeface="Calibri"/>
              </a:rPr>
              <a:t> Параллельные графы</a:t>
            </a:r>
          </a:p>
        </p:txBody>
      </p:sp>
    </p:spTree>
    <p:extLst>
      <p:ext uri="{BB962C8B-B14F-4D97-AF65-F5344CB8AC3E}">
        <p14:creationId xmlns:p14="http://schemas.microsoft.com/office/powerpoint/2010/main" val="2354854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969EA-4FB4-8645-B111-042FEC95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>
                <a:cs typeface="Calibri Light"/>
              </a:rPr>
              <a:t>Алгоритм Флойда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08877-AAD1-8646-8A79-9CF4F0117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042"/>
            <a:ext cx="5257800" cy="46672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cs typeface="Calibri"/>
              </a:rPr>
              <a:t>Сложность</a:t>
            </a:r>
            <a:r>
              <a:rPr lang="en-US">
                <a:cs typeface="Calibri"/>
              </a:rPr>
              <a:t>:</a:t>
            </a:r>
            <a:endParaRPr lang="ru-RU"/>
          </a:p>
          <a:p>
            <a:r>
              <a:rPr lang="en-US">
                <a:cs typeface="Calibri"/>
              </a:rPr>
              <a:t>O(n^3) </a:t>
            </a:r>
            <a:r>
              <a:rPr lang="en-US" err="1">
                <a:cs typeface="Calibri"/>
              </a:rPr>
              <a:t>по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времени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O(n^2) </a:t>
            </a:r>
            <a:r>
              <a:rPr lang="en-US" err="1">
                <a:cs typeface="Calibri"/>
              </a:rPr>
              <a:t>по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памяти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err="1">
                <a:cs typeface="Calibri"/>
              </a:rPr>
              <a:t>Как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параллелить</a:t>
            </a:r>
            <a:r>
              <a:rPr lang="en-US">
                <a:cs typeface="Calibri"/>
              </a:rPr>
              <a:t>?</a:t>
            </a:r>
          </a:p>
          <a:p>
            <a:pPr marL="0" indent="0">
              <a:buNone/>
            </a:pPr>
            <a:r>
              <a:rPr lang="en-US" sz="2000" i="1" err="1">
                <a:cs typeface="Calibri"/>
              </a:rPr>
              <a:t>Заметим</a:t>
            </a:r>
            <a:r>
              <a:rPr lang="en-US" sz="2000" i="1">
                <a:cs typeface="Calibri"/>
              </a:rPr>
              <a:t>, </a:t>
            </a:r>
            <a:r>
              <a:rPr lang="en-US" sz="2000" i="1" err="1">
                <a:cs typeface="Calibri"/>
              </a:rPr>
              <a:t>что</a:t>
            </a:r>
            <a:r>
              <a:rPr lang="en-US" sz="2000" i="1">
                <a:cs typeface="Calibri"/>
              </a:rPr>
              <a:t> </a:t>
            </a:r>
            <a:r>
              <a:rPr lang="en-US" sz="2000" i="1" err="1">
                <a:cs typeface="Calibri"/>
              </a:rPr>
              <a:t>некоторые</a:t>
            </a:r>
            <a:r>
              <a:rPr lang="en-US" sz="2000" i="1">
                <a:cs typeface="Calibri"/>
              </a:rPr>
              <a:t> </a:t>
            </a:r>
            <a:r>
              <a:rPr lang="en-US" sz="2000" i="1" err="1">
                <a:cs typeface="Calibri"/>
              </a:rPr>
              <a:t>индексы</a:t>
            </a:r>
            <a:r>
              <a:rPr lang="en-US" sz="2000" i="1">
                <a:cs typeface="Calibri"/>
              </a:rPr>
              <a:t> </a:t>
            </a:r>
            <a:r>
              <a:rPr lang="en-US" sz="2000" i="1" err="1">
                <a:cs typeface="Calibri"/>
              </a:rPr>
              <a:t>не</a:t>
            </a:r>
            <a:r>
              <a:rPr lang="en-US" sz="2000" i="1">
                <a:cs typeface="Calibri"/>
              </a:rPr>
              <a:t> </a:t>
            </a:r>
            <a:r>
              <a:rPr lang="en-US" sz="2000" i="1" err="1">
                <a:cs typeface="Calibri"/>
              </a:rPr>
              <a:t>меняются</a:t>
            </a:r>
            <a:r>
              <a:rPr lang="en-US" sz="2000" i="1">
                <a:cs typeface="Calibri"/>
              </a:rPr>
              <a:t>...</a:t>
            </a:r>
          </a:p>
        </p:txBody>
      </p:sp>
      <p:pic>
        <p:nvPicPr>
          <p:cNvPr id="6" name="Рисунок 6" descr="Изображение выглядит как текст, дерево, на открытом воздухе, знак&#10;&#10;Автоматически созданное описание">
            <a:extLst>
              <a:ext uri="{FF2B5EF4-FFF2-40B4-BE49-F238E27FC236}">
                <a16:creationId xmlns:a16="http://schemas.microsoft.com/office/drawing/2014/main" id="{4536F52C-1709-9E90-3CE2-9D974CF1F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950" y="1699981"/>
            <a:ext cx="3000778" cy="4488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4AEC2B-EC69-9356-396A-CE374DB65EDF}"/>
              </a:ext>
            </a:extLst>
          </p:cNvPr>
          <p:cNvSpPr txBox="1"/>
          <p:nvPr/>
        </p:nvSpPr>
        <p:spPr>
          <a:xfrm>
            <a:off x="8744478" y="6185958"/>
            <a:ext cx="29342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cs typeface="Calibri"/>
                <a:hlinkClick r:id="rId3"/>
              </a:rPr>
              <a:t>All pairs shortest paths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88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33702-B290-B24E-74A6-A7C21BE9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Литература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8E8ADE-ED5E-F3D0-D5DC-9DDD182F1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>
                <a:cs typeface="Calibri"/>
                <a:hlinkClick r:id="rId2"/>
              </a:rPr>
              <a:t>SYCL Specification</a:t>
            </a:r>
          </a:p>
          <a:p>
            <a:r>
              <a:rPr lang="ru-RU">
                <a:ea typeface="+mn-lt"/>
                <a:cs typeface="+mn-lt"/>
                <a:hlinkClick r:id="rId3"/>
              </a:rPr>
              <a:t>SYCL Reference Guide, 2020</a:t>
            </a:r>
            <a:endParaRPr lang="ru-RU">
              <a:ea typeface="+mn-lt"/>
              <a:cs typeface="+mn-lt"/>
            </a:endParaRPr>
          </a:p>
          <a:p>
            <a:r>
              <a:rPr lang="ru-RU">
                <a:ea typeface="+mn-lt"/>
                <a:cs typeface="+mn-lt"/>
                <a:hlinkClick r:id="rId4"/>
              </a:rPr>
              <a:t>Константин Владимиров, "OpenCL, SYCL and DPC++ at Intel", 2020</a:t>
            </a:r>
          </a:p>
          <a:p>
            <a:r>
              <a:rPr lang="ru-RU">
                <a:ea typeface="+mn-lt"/>
                <a:cs typeface="+mn-lt"/>
                <a:hlinkClick r:id="rId5"/>
              </a:rPr>
              <a:t>Константин Владимиров, "Пять главных задач GPGPU: погружение в SYCL", 2022</a:t>
            </a:r>
            <a:endParaRPr lang="ru-RU">
              <a:ea typeface="+mn-lt"/>
              <a:cs typeface="+mn-lt"/>
            </a:endParaRPr>
          </a:p>
          <a:p>
            <a:r>
              <a:rPr lang="ru-RU">
                <a:ea typeface="+mn-lt"/>
                <a:cs typeface="+mn-lt"/>
                <a:hlinkClick r:id="rId6"/>
              </a:rPr>
              <a:t>Параллельный алгоритм Флойда</a:t>
            </a:r>
            <a:endParaRPr lang="ru-RU">
              <a:ea typeface="+mn-lt"/>
              <a:cs typeface="+mn-lt"/>
            </a:endParaRPr>
          </a:p>
          <a:p>
            <a:endParaRPr lang="ru-RU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3475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2875D18-8888-2F3A-3EB9-06FEF8141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50" y="470958"/>
            <a:ext cx="10960099" cy="590708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>
              <a:lnSpc>
                <a:spcPct val="200000"/>
              </a:lnSpc>
              <a:buFont typeface="Wingdings" panose="020B0604020202020204" pitchFamily="34" charset="0"/>
              <a:buChar char="Ø"/>
            </a:pPr>
            <a:r>
              <a:rPr lang="ru-RU" sz="4800">
                <a:cs typeface="Calibri"/>
              </a:rPr>
              <a:t> Гетерогенные вычисления</a:t>
            </a:r>
            <a:endParaRPr lang="ru-RU">
              <a:cs typeface="Calibri" panose="020F0502020204030204"/>
            </a:endParaRPr>
          </a:p>
          <a:p>
            <a:pPr algn="just">
              <a:lnSpc>
                <a:spcPct val="200000"/>
              </a:lnSpc>
            </a:pPr>
            <a:r>
              <a:rPr lang="ru-RU" sz="4800">
                <a:cs typeface="Calibri"/>
              </a:rPr>
              <a:t> Классические API</a:t>
            </a:r>
          </a:p>
          <a:p>
            <a:pPr algn="just">
              <a:lnSpc>
                <a:spcPct val="200000"/>
              </a:lnSpc>
            </a:pPr>
            <a:r>
              <a:rPr lang="ru-RU" sz="4800">
                <a:cs typeface="Calibri"/>
              </a:rPr>
              <a:t> SYCL</a:t>
            </a:r>
          </a:p>
          <a:p>
            <a:pPr algn="just">
              <a:lnSpc>
                <a:spcPct val="200000"/>
              </a:lnSpc>
            </a:pPr>
            <a:r>
              <a:rPr lang="ru-RU" sz="4800">
                <a:cs typeface="Calibri"/>
              </a:rPr>
              <a:t> Параллельные графы</a:t>
            </a:r>
          </a:p>
        </p:txBody>
      </p:sp>
    </p:spTree>
    <p:extLst>
      <p:ext uri="{BB962C8B-B14F-4D97-AF65-F5344CB8AC3E}">
        <p14:creationId xmlns:p14="http://schemas.microsoft.com/office/powerpoint/2010/main" val="1292742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E437D-4B82-804A-9C7A-FD016979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Гетерогенные вычисления</a:t>
            </a:r>
            <a:endParaRPr lang="ru-RU"/>
          </a:p>
        </p:txBody>
      </p:sp>
      <p:pic>
        <p:nvPicPr>
          <p:cNvPr id="4" name="Рисунок 4" descr="Изображение выглядит как желтый&#10;&#10;Автоматически созданное описание">
            <a:extLst>
              <a:ext uri="{FF2B5EF4-FFF2-40B4-BE49-F238E27FC236}">
                <a16:creationId xmlns:a16="http://schemas.microsoft.com/office/drawing/2014/main" id="{9A16D994-AABD-EAD0-084D-60F0E79B7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429" y="2167809"/>
            <a:ext cx="6811520" cy="3802368"/>
          </a:xfrm>
          <a:prstGeom prst="rect">
            <a:avLst/>
          </a:prstGeom>
        </p:spPr>
      </p:pic>
      <p:pic>
        <p:nvPicPr>
          <p:cNvPr id="6" name="Рисунок 6" descr="Изображение выглядит как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C5C4BA2D-B730-F3E5-64ED-DCACDB6BD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16" y="1713129"/>
            <a:ext cx="3357034" cy="4828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232EED-536D-99EE-44A2-A924377107B7}"/>
              </a:ext>
            </a:extLst>
          </p:cNvPr>
          <p:cNvSpPr txBox="1"/>
          <p:nvPr/>
        </p:nvSpPr>
        <p:spPr>
          <a:xfrm>
            <a:off x="4532313" y="1711853"/>
            <a:ext cx="68183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>
                <a:cs typeface="Calibri"/>
              </a:rPr>
              <a:t>Поговорим о студенческих проблемах</a:t>
            </a:r>
          </a:p>
        </p:txBody>
      </p:sp>
    </p:spTree>
    <p:extLst>
      <p:ext uri="{BB962C8B-B14F-4D97-AF65-F5344CB8AC3E}">
        <p14:creationId xmlns:p14="http://schemas.microsoft.com/office/powerpoint/2010/main" val="272777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4A352-3AAF-A4BF-108A-C310EF24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Стираем вещи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ABAB081-33E6-5595-4355-86D126887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71892"/>
            <a:ext cx="4893204" cy="410541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b="0">
                <a:cs typeface="Calibri"/>
              </a:rPr>
              <a:t>Классический способ</a:t>
            </a:r>
          </a:p>
        </p:txBody>
      </p:sp>
      <p:pic>
        <p:nvPicPr>
          <p:cNvPr id="7" name="Рисунок 7" descr="Изображение выглядит как человек, кухня, ед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414EB092-8F21-8465-0DB4-11759EF0B8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947" y="2382284"/>
            <a:ext cx="4901891" cy="3684588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90054F6D-741E-7787-039F-52FC522CA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71893"/>
            <a:ext cx="4898060" cy="410540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b="0">
                <a:cs typeface="Calibri"/>
              </a:rPr>
              <a:t>Гетерогенная стирка</a:t>
            </a:r>
          </a:p>
        </p:txBody>
      </p:sp>
      <p:pic>
        <p:nvPicPr>
          <p:cNvPr id="8" name="Рисунок 8" descr="Изображение выглядит как текст, в помещении, дверь&#10;&#10;Автоматически созданное описание">
            <a:extLst>
              <a:ext uri="{FF2B5EF4-FFF2-40B4-BE49-F238E27FC236}">
                <a16:creationId xmlns:a16="http://schemas.microsoft.com/office/drawing/2014/main" id="{AE3DD693-DFA8-62AF-B66D-592A66923D4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-43" t="17498" r="293" b="25699"/>
          <a:stretch/>
        </p:blipFill>
        <p:spPr>
          <a:xfrm>
            <a:off x="6176848" y="2381388"/>
            <a:ext cx="4892966" cy="3671847"/>
          </a:xfrm>
        </p:spPr>
      </p:pic>
    </p:spTree>
    <p:extLst>
      <p:ext uri="{BB962C8B-B14F-4D97-AF65-F5344CB8AC3E}">
        <p14:creationId xmlns:p14="http://schemas.microsoft.com/office/powerpoint/2010/main" val="270264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4A352-3AAF-A4BF-108A-C310EF24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Стираем вещи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ABAB081-33E6-5595-4355-86D126887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71892"/>
            <a:ext cx="4893204" cy="410541"/>
          </a:xfrm>
        </p:spPr>
        <p:txBody>
          <a:bodyPr>
            <a:noAutofit/>
          </a:bodyPr>
          <a:lstStyle/>
          <a:p>
            <a:pPr algn="ctr"/>
            <a:r>
              <a:rPr lang="ru-RU" sz="3200" b="0">
                <a:cs typeface="Calibri"/>
              </a:rPr>
              <a:t>Классический способ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054F6D-741E-7787-039F-52FC522CA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71893"/>
            <a:ext cx="4898060" cy="410540"/>
          </a:xfrm>
        </p:spPr>
        <p:txBody>
          <a:bodyPr>
            <a:noAutofit/>
          </a:bodyPr>
          <a:lstStyle/>
          <a:p>
            <a:pPr algn="ctr"/>
            <a:r>
              <a:rPr lang="ru-RU" sz="3200" b="0">
                <a:cs typeface="Calibri"/>
              </a:rPr>
              <a:t>Гетерогенная стирка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3415E65-52A3-6488-5EE2-626C3626AB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err="1">
                <a:cs typeface="Calibri"/>
              </a:rPr>
              <a:t>Pros</a:t>
            </a:r>
            <a:r>
              <a:rPr lang="ru-RU">
                <a:cs typeface="Calibri"/>
              </a:rPr>
              <a:t>: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ru-RU" sz="2400">
                <a:cs typeface="Calibri"/>
              </a:rPr>
              <a:t>Простота разработки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ru-RU" sz="2400">
                <a:cs typeface="Calibri"/>
              </a:rPr>
              <a:t>Универсальность исполняемых на хосте задач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ru-RU" sz="2400">
                <a:cs typeface="Calibri"/>
              </a:rPr>
              <a:t>Огромный продуктовый опыт</a:t>
            </a:r>
          </a:p>
          <a:p>
            <a:pPr marL="0" indent="0">
              <a:buNone/>
            </a:pPr>
            <a:r>
              <a:rPr lang="ru-RU" err="1">
                <a:cs typeface="Calibri"/>
              </a:rPr>
              <a:t>Cons</a:t>
            </a:r>
            <a:r>
              <a:rPr lang="ru-RU">
                <a:cs typeface="Calibri"/>
              </a:rPr>
              <a:t>: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ru-RU" sz="2400">
                <a:cs typeface="Calibri"/>
              </a:rPr>
              <a:t>Ограниченный параллелизм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ru-RU" sz="2400">
                <a:cs typeface="Calibri"/>
              </a:rPr>
              <a:t>Низкая производительность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40DC3F20-10AC-F31D-1A32-2574C973AC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err="1">
                <a:cs typeface="Calibri" panose="020F0502020204030204"/>
              </a:rPr>
              <a:t>Pros</a:t>
            </a:r>
            <a:r>
              <a:rPr lang="ru-RU">
                <a:cs typeface="Calibri" panose="020F0502020204030204"/>
              </a:rPr>
              <a:t>: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ru-RU" sz="2400">
                <a:cs typeface="Calibri" panose="020F0502020204030204"/>
              </a:rPr>
              <a:t>Высокая производительность</a:t>
            </a:r>
          </a:p>
          <a:p>
            <a:pPr marL="0" indent="0">
              <a:buNone/>
            </a:pPr>
            <a:r>
              <a:rPr lang="ru-RU" err="1">
                <a:cs typeface="Calibri" panose="020F0502020204030204"/>
              </a:rPr>
              <a:t>Cons</a:t>
            </a:r>
            <a:r>
              <a:rPr lang="ru-RU">
                <a:cs typeface="Calibri" panose="020F0502020204030204"/>
              </a:rPr>
              <a:t>:</a:t>
            </a:r>
          </a:p>
          <a:p>
            <a:pPr marL="342900" indent="-342900">
              <a:buFont typeface="Courier New" panose="020B0604020202020204" pitchFamily="34" charset="0"/>
              <a:buChar char="o"/>
            </a:pPr>
            <a:r>
              <a:rPr lang="ru-RU" sz="2400">
                <a:cs typeface="Calibri" panose="020F0502020204030204"/>
              </a:rPr>
              <a:t>Затраты на разработку</a:t>
            </a:r>
          </a:p>
          <a:p>
            <a:pPr marL="342900" indent="-342900">
              <a:buFont typeface="Courier New" panose="020B0604020202020204" pitchFamily="34" charset="0"/>
              <a:buChar char="o"/>
            </a:pPr>
            <a:r>
              <a:rPr lang="ru-RU" sz="2400">
                <a:cs typeface="Calibri" panose="020F0502020204030204"/>
              </a:rPr>
              <a:t>Сложный API</a:t>
            </a:r>
          </a:p>
        </p:txBody>
      </p:sp>
    </p:spTree>
    <p:extLst>
      <p:ext uri="{BB962C8B-B14F-4D97-AF65-F5344CB8AC3E}">
        <p14:creationId xmlns:p14="http://schemas.microsoft.com/office/powerpoint/2010/main" val="284270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2875D18-8888-2F3A-3EB9-06FEF8141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50" y="470958"/>
            <a:ext cx="10960099" cy="590708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>
              <a:lnSpc>
                <a:spcPct val="200000"/>
              </a:lnSpc>
              <a:buFont typeface="Arial"/>
              <a:buChar char="•"/>
            </a:pPr>
            <a:r>
              <a:rPr lang="ru-RU" sz="4800">
                <a:cs typeface="Calibri"/>
              </a:rPr>
              <a:t> Гетерогенные вычисления</a:t>
            </a:r>
            <a:endParaRPr lang="ru-RU">
              <a:cs typeface="Calibri" panose="020F0502020204030204"/>
            </a:endParaRPr>
          </a:p>
          <a:p>
            <a:pPr algn="just">
              <a:lnSpc>
                <a:spcPct val="200000"/>
              </a:lnSpc>
              <a:buFont typeface="Wingdings" panose="020B0604020202020204" pitchFamily="34" charset="0"/>
              <a:buChar char="Ø"/>
            </a:pPr>
            <a:r>
              <a:rPr lang="ru-RU" sz="4800">
                <a:cs typeface="Calibri"/>
              </a:rPr>
              <a:t> Классические API</a:t>
            </a:r>
          </a:p>
          <a:p>
            <a:pPr algn="just">
              <a:lnSpc>
                <a:spcPct val="200000"/>
              </a:lnSpc>
            </a:pPr>
            <a:r>
              <a:rPr lang="ru-RU" sz="4800">
                <a:cs typeface="Calibri"/>
              </a:rPr>
              <a:t> SYCL</a:t>
            </a:r>
          </a:p>
          <a:p>
            <a:pPr algn="just">
              <a:lnSpc>
                <a:spcPct val="200000"/>
              </a:lnSpc>
            </a:pPr>
            <a:r>
              <a:rPr lang="ru-RU" sz="4800">
                <a:cs typeface="Calibri"/>
              </a:rPr>
              <a:t> Параллельные графы</a:t>
            </a:r>
          </a:p>
        </p:txBody>
      </p:sp>
    </p:spTree>
    <p:extLst>
      <p:ext uri="{BB962C8B-B14F-4D97-AF65-F5344CB8AC3E}">
        <p14:creationId xmlns:p14="http://schemas.microsoft.com/office/powerpoint/2010/main" val="367836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8DAC6-C589-484F-BB7A-FBE4505D1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b="1">
                <a:cs typeface="Calibri Light"/>
              </a:rPr>
              <a:t>API из 2010-х</a:t>
            </a:r>
            <a:endParaRPr lang="ru-RU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D6378-3154-B445-96CA-40E711270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25" y="1825624"/>
            <a:ext cx="4710114" cy="41036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3200">
                <a:cs typeface="Calibri"/>
              </a:rPr>
              <a:t>OpenCL:</a:t>
            </a:r>
          </a:p>
          <a:p>
            <a:pPr marL="342900" indent="-342900"/>
            <a:r>
              <a:rPr lang="en-GB" sz="2400" err="1">
                <a:cs typeface="Calibri"/>
              </a:rPr>
              <a:t>Классическое</a:t>
            </a:r>
            <a:r>
              <a:rPr lang="en-GB" sz="2400">
                <a:cs typeface="Calibri"/>
              </a:rPr>
              <a:t> C API</a:t>
            </a:r>
          </a:p>
          <a:p>
            <a:pPr marL="342900" indent="-342900"/>
            <a:r>
              <a:rPr lang="en-GB" sz="2400" err="1">
                <a:cs typeface="Calibri"/>
              </a:rPr>
              <a:t>Отсутствие</a:t>
            </a:r>
            <a:r>
              <a:rPr lang="en-GB" sz="2400">
                <a:cs typeface="Calibri"/>
              </a:rPr>
              <a:t> </a:t>
            </a:r>
            <a:r>
              <a:rPr lang="en-GB" sz="2400" err="1">
                <a:cs typeface="Calibri"/>
              </a:rPr>
              <a:t>сквозной</a:t>
            </a:r>
            <a:r>
              <a:rPr lang="en-GB" sz="2400">
                <a:cs typeface="Calibri"/>
              </a:rPr>
              <a:t> </a:t>
            </a:r>
            <a:r>
              <a:rPr lang="en-GB" sz="2400" err="1">
                <a:cs typeface="Calibri"/>
              </a:rPr>
              <a:t>типизации</a:t>
            </a:r>
            <a:endParaRPr lang="en-GB" sz="2400">
              <a:cs typeface="Calibri"/>
            </a:endParaRPr>
          </a:p>
          <a:p>
            <a:pPr marL="0" indent="0">
              <a:buNone/>
            </a:pPr>
            <a:r>
              <a:rPr lang="en-GB" sz="3200">
                <a:cs typeface="Calibri"/>
              </a:rPr>
              <a:t>CUDA</a:t>
            </a:r>
            <a:r>
              <a:rPr lang="en-GB" sz="2400">
                <a:cs typeface="Calibri"/>
              </a:rPr>
              <a:t>:</a:t>
            </a:r>
          </a:p>
          <a:p>
            <a:pPr marL="342900" indent="-342900"/>
            <a:r>
              <a:rPr lang="en-GB" sz="2400" err="1">
                <a:cs typeface="Calibri"/>
              </a:rPr>
              <a:t>Один</a:t>
            </a:r>
            <a:r>
              <a:rPr lang="en-GB" sz="2400">
                <a:cs typeface="Calibri"/>
              </a:rPr>
              <a:t> </a:t>
            </a:r>
            <a:r>
              <a:rPr lang="en-GB" sz="2400" err="1">
                <a:cs typeface="Calibri"/>
              </a:rPr>
              <a:t>вендор</a:t>
            </a:r>
            <a:r>
              <a:rPr lang="en-GB" sz="2400">
                <a:cs typeface="Calibri"/>
              </a:rPr>
              <a:t>: NVIDIA</a:t>
            </a:r>
          </a:p>
          <a:p>
            <a:pPr marL="342900" indent="-342900"/>
            <a:r>
              <a:rPr lang="en-GB" sz="2400" err="1">
                <a:cs typeface="Calibri"/>
              </a:rPr>
              <a:t>Нестандартный</a:t>
            </a:r>
            <a:r>
              <a:rPr lang="en-GB" sz="2400">
                <a:cs typeface="Calibri"/>
              </a:rPr>
              <a:t> C/C++</a:t>
            </a:r>
          </a:p>
          <a:p>
            <a:pPr marL="342900" indent="-342900"/>
            <a:r>
              <a:rPr lang="en-GB" sz="2400" err="1">
                <a:cs typeface="Calibri"/>
              </a:rPr>
              <a:t>Проприетарная</a:t>
            </a:r>
            <a:r>
              <a:rPr lang="en-GB" sz="2400">
                <a:cs typeface="Calibri"/>
              </a:rPr>
              <a:t> </a:t>
            </a:r>
            <a:r>
              <a:rPr lang="en-GB" sz="2400" err="1">
                <a:cs typeface="Calibri"/>
              </a:rPr>
              <a:t>лицензия</a:t>
            </a:r>
            <a:endParaRPr lang="en-GB" sz="2400">
              <a:cs typeface="Calibri"/>
            </a:endParaRPr>
          </a:p>
        </p:txBody>
      </p:sp>
      <p:pic>
        <p:nvPicPr>
          <p:cNvPr id="4" name="Рисунок 4" descr="Изображение выглядит как человек, одежд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B5C3C49F-A7C6-BEC7-989D-0E95E86C7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83052" y="1830259"/>
            <a:ext cx="5789798" cy="4103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E15B23-848F-9DB8-E1BC-0D9F422A2D27}"/>
              </a:ext>
            </a:extLst>
          </p:cNvPr>
          <p:cNvSpPr txBox="1"/>
          <p:nvPr/>
        </p:nvSpPr>
        <p:spPr>
          <a:xfrm>
            <a:off x="9029664" y="5929314"/>
            <a:ext cx="2345180" cy="7190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rtl="0">
              <a:buChar char="•"/>
            </a:pPr>
            <a:r>
              <a:rPr lang="en-US" sz="2000">
                <a:solidFill>
                  <a:srgbClr val="0563C1"/>
                </a:solidFill>
                <a:latin typeface="Calibri"/>
                <a:ea typeface="Arial"/>
                <a:cs typeface="Arial"/>
                <a:hlinkClick r:id="rId3"/>
              </a:rPr>
              <a:t>CUDA vector add</a:t>
            </a:r>
            <a:r>
              <a:rPr lang="en-US" sz="2000">
                <a:latin typeface="Calibri"/>
                <a:ea typeface="Arial"/>
                <a:cs typeface="Arial"/>
              </a:rPr>
              <a:t>​</a:t>
            </a:r>
            <a:endParaRPr lang="ru-RU">
              <a:cs typeface="Calibri" panose="020F0502020204030204"/>
            </a:endParaRPr>
          </a:p>
          <a:p>
            <a:pPr lvl="0" rtl="0">
              <a:buChar char="•"/>
            </a:pPr>
            <a:r>
              <a:rPr lang="en-GB" sz="2000">
                <a:solidFill>
                  <a:srgbClr val="0563C1"/>
                </a:solidFill>
                <a:latin typeface="Calibri"/>
                <a:ea typeface="Arial"/>
                <a:cs typeface="Arial"/>
                <a:hlinkClick r:id="rId4"/>
              </a:rPr>
              <a:t>OpenCL vector add</a:t>
            </a:r>
            <a:endParaRPr lang="ru-RU" sz="2000">
              <a:cs typeface="Calibri" panose="020F0502020204030204"/>
            </a:endParaRPr>
          </a:p>
        </p:txBody>
      </p:sp>
      <p:pic>
        <p:nvPicPr>
          <p:cNvPr id="6" name="Рисунок 6" descr="Изображение выглядит как текст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314B6877-8B36-649A-DD42-8AD2A8EAD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6" y="5303286"/>
            <a:ext cx="1664899" cy="155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6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5FA0-6AA0-724F-B844-CA33846F0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/>
              <a:t>Как установить?</a:t>
            </a:r>
            <a:endParaRPr lang="en-RU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256B9-FFCF-B34D-AA0A-76FFD3FD9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6837"/>
            <a:ext cx="4005879" cy="19090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>
                <a:cs typeface="Calibri" panose="020F0502020204030204"/>
              </a:rPr>
              <a:t>Требуется VPN:</a:t>
            </a:r>
          </a:p>
          <a:p>
            <a:pPr>
              <a:lnSpc>
                <a:spcPct val="110000"/>
              </a:lnSpc>
            </a:pPr>
            <a:r>
              <a:rPr lang="en-RU">
                <a:hlinkClick r:id="rId2"/>
              </a:rPr>
              <a:t>Intel oneAPI </a:t>
            </a:r>
            <a:r>
              <a:rPr lang="en-GB">
                <a:hlinkClick r:id="rId2"/>
              </a:rPr>
              <a:t>Base Toolkit</a:t>
            </a:r>
            <a:endParaRPr lang="en-GB">
              <a:cs typeface="Calibri"/>
            </a:endParaRPr>
          </a:p>
          <a:p>
            <a:pPr>
              <a:lnSpc>
                <a:spcPct val="110000"/>
              </a:lnSpc>
            </a:pPr>
            <a:r>
              <a:rPr lang="ru-RU">
                <a:cs typeface="Calibri" panose="020F0502020204030204"/>
                <a:hlinkClick r:id="rId3"/>
              </a:rPr>
              <a:t>Intel oneAPI HPC Toolkit</a:t>
            </a:r>
            <a:endParaRPr lang="ru-RU">
              <a:cs typeface="Calibri" panose="020F0502020204030204"/>
            </a:endParaRPr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1072B7-10F0-5937-180F-0C4BE3C35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61" y="3601925"/>
            <a:ext cx="3741313" cy="2079669"/>
          </a:xfrm>
          <a:prstGeom prst="rect">
            <a:avLst/>
          </a:prstGeom>
        </p:spPr>
      </p:pic>
      <p:pic>
        <p:nvPicPr>
          <p:cNvPr id="6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17DF7D7F-3F51-C007-C9C0-E219CDF55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147" y="1699074"/>
            <a:ext cx="5254580" cy="38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4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2875D18-8888-2F3A-3EB9-06FEF8141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50" y="470958"/>
            <a:ext cx="10960099" cy="590708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>
              <a:lnSpc>
                <a:spcPct val="200000"/>
              </a:lnSpc>
              <a:buFont typeface="Arial"/>
              <a:buChar char="•"/>
            </a:pPr>
            <a:r>
              <a:rPr lang="ru-RU" sz="4800">
                <a:cs typeface="Calibri"/>
              </a:rPr>
              <a:t> Гетерогенные вычисления</a:t>
            </a:r>
            <a:endParaRPr lang="ru-RU">
              <a:cs typeface="Calibri" panose="020F0502020204030204"/>
            </a:endParaRPr>
          </a:p>
          <a:p>
            <a:pPr algn="just">
              <a:lnSpc>
                <a:spcPct val="200000"/>
              </a:lnSpc>
              <a:buFont typeface="Arial"/>
              <a:buChar char="•"/>
            </a:pPr>
            <a:r>
              <a:rPr lang="ru-RU" sz="4800">
                <a:cs typeface="Calibri"/>
              </a:rPr>
              <a:t> Классические API</a:t>
            </a:r>
          </a:p>
          <a:p>
            <a:pPr algn="just">
              <a:lnSpc>
                <a:spcPct val="200000"/>
              </a:lnSpc>
              <a:buFont typeface="Wingdings" panose="020B0604020202020204" pitchFamily="34" charset="0"/>
              <a:buChar char="Ø"/>
            </a:pPr>
            <a:r>
              <a:rPr lang="ru-RU" sz="4800">
                <a:cs typeface="Calibri"/>
              </a:rPr>
              <a:t> SYCL</a:t>
            </a:r>
          </a:p>
          <a:p>
            <a:pPr algn="just">
              <a:lnSpc>
                <a:spcPct val="200000"/>
              </a:lnSpc>
            </a:pPr>
            <a:r>
              <a:rPr lang="ru-RU" sz="4800">
                <a:cs typeface="Calibri"/>
              </a:rPr>
              <a:t> Параллельные графы</a:t>
            </a:r>
          </a:p>
        </p:txBody>
      </p:sp>
    </p:spTree>
    <p:extLst>
      <p:ext uri="{BB962C8B-B14F-4D97-AF65-F5344CB8AC3E}">
        <p14:creationId xmlns:p14="http://schemas.microsoft.com/office/powerpoint/2010/main" val="349556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14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Office Theme</vt:lpstr>
      <vt:lpstr>SYCL &amp; DPC++</vt:lpstr>
      <vt:lpstr>Презентация PowerPoint</vt:lpstr>
      <vt:lpstr>Гетерогенные вычисления</vt:lpstr>
      <vt:lpstr>Стираем вещи</vt:lpstr>
      <vt:lpstr>Стираем вещи</vt:lpstr>
      <vt:lpstr>Презентация PowerPoint</vt:lpstr>
      <vt:lpstr>API из 2010-х</vt:lpstr>
      <vt:lpstr>Как установить?</vt:lpstr>
      <vt:lpstr>Презентация PowerPoint</vt:lpstr>
      <vt:lpstr>SYCL</vt:lpstr>
      <vt:lpstr>Hello, World!</vt:lpstr>
      <vt:lpstr>Презентация PowerPoint</vt:lpstr>
      <vt:lpstr>Алгоритм Флойда</vt:lpstr>
      <vt:lpstr>Литература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OPENCL &amp; SYCL</dc:title>
  <dc:creator>Исаенков Александр Дмитриевич</dc:creator>
  <cp:revision>20</cp:revision>
  <dcterms:created xsi:type="dcterms:W3CDTF">2023-04-25T08:14:53Z</dcterms:created>
  <dcterms:modified xsi:type="dcterms:W3CDTF">2023-04-26T18:59:12Z</dcterms:modified>
</cp:coreProperties>
</file>